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66" r:id="rId4"/>
    <p:sldId id="267" r:id="rId5"/>
    <p:sldId id="268" r:id="rId6"/>
    <p:sldId id="269" r:id="rId7"/>
    <p:sldId id="270" r:id="rId8"/>
    <p:sldId id="265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11"/>
    <p:restoredTop sz="76138"/>
  </p:normalViewPr>
  <p:slideViewPr>
    <p:cSldViewPr snapToGrid="0">
      <p:cViewPr varScale="1">
        <p:scale>
          <a:sx n="80" d="100"/>
          <a:sy n="80" d="100"/>
        </p:scale>
        <p:origin x="77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FB87D-4958-BA43-9E29-EB7D9A5D6C3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50AEE-4AAA-EF46-B298-F3B8CE777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14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everyone for attending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50AEE-4AAA-EF46-B298-F3B8CE7779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15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-- First mention safety including collision avoidance and other </a:t>
            </a:r>
            <a:r>
              <a:rPr lang="en-US" dirty="0" err="1"/>
              <a:t>constarints</a:t>
            </a:r>
            <a:r>
              <a:rPr lang="en-US" dirty="0"/>
              <a:t> as well and mention state-</a:t>
            </a:r>
            <a:r>
              <a:rPr lang="en-US" dirty="0" err="1"/>
              <a:t>ofthe</a:t>
            </a:r>
            <a:r>
              <a:rPr lang="en-US" dirty="0"/>
              <a:t> art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-- Emphasize the knowledge of h, s in the explicit formulation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50AEE-4AAA-EF46-B298-F3B8CE777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5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DBC40-03EC-2280-AAAE-897549BE3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7E523D-00ED-19F9-0B3B-BC341D833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E46EE-CFD6-50F6-4E5F-4E750DDE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63254-7494-F856-A6C4-C27CC54D5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2BE55-A187-2F13-55E8-899341BA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6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97F1-C952-7354-7D8B-76F83BA7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F09DA-89BB-18B8-BDE1-D1D20FD76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090D2-5AFF-3FBB-399C-79043207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60276-83CA-E41C-BF29-6C3F432F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EC2AD-B132-17F8-703E-29FF78C7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0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D75DC0-ADCA-655A-B5D3-5585CF339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4DCF8F-6B2B-F8C8-20F2-F7C6D6AA9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FBC3-11F8-7506-CD2E-DFD722385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17F55-4A05-A827-7F95-BAE5E188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24B9E-D862-8586-EA25-195E58B4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0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F6FDE-2867-4E5B-0321-8C6892F12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97F89-92F0-92C9-E438-D81F3168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35367-CFF3-DDF8-8DAF-28AFFA2A0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ADE6B-F06D-0306-7A59-F0B7F653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906-E548-2001-C0F3-5A5F2949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F85D-4371-80FD-3AB4-10D950CEC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18255"/>
            <a:ext cx="10257264" cy="1006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D3905-3299-D6A1-D4A5-DEA94C5DF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336" y="1246909"/>
            <a:ext cx="11675327" cy="49189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65587-754D-E438-CF0F-BEB62889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E27DB-F0A9-9F3C-3D71-C5DE6571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08DED-B45B-997F-5E2C-17CB4F99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6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66156-1A18-48A0-2EE8-BF46C7E0D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336" y="1246909"/>
            <a:ext cx="5761464" cy="4930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8BAE0-442E-4FEB-96C7-11435AA1F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46909"/>
            <a:ext cx="5761463" cy="4930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179A3-C153-94A7-AC1B-67AEC996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8741C-0923-14E6-C47E-551E10A92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F2E61-0447-491E-2DA9-C483D292F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B52859-EAE1-151A-4E66-1E4945DF9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18255"/>
            <a:ext cx="10257264" cy="1006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549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6F162-E4A5-CF6B-AEF8-3C791D6AD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336" y="1510505"/>
            <a:ext cx="5739239" cy="9945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9E45F-0150-064E-5246-020326DA2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336" y="2505075"/>
            <a:ext cx="57392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3A4FA-51C5-5F98-FCE2-F0D5A0990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0505"/>
            <a:ext cx="5739238" cy="9945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164D6F-8BD0-5EDE-0208-1EDA49ADB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3923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C92FC-F300-2BD3-C727-960978C5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F3303C-ACA4-63E8-A351-FB88CC1B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9E8F41-11E7-54A3-6E9A-883F8B39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9A79FF-A569-18F8-0052-15A16106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18255"/>
            <a:ext cx="10257264" cy="1006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517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2A3B8-ECCF-C699-B955-EAF188D6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D8EBE-F9D0-DB32-866A-8D16F4A7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B8A64-5006-67A2-158A-67F62E8C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7C27F8-80F0-20F7-7056-13B51D974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18255"/>
            <a:ext cx="10257264" cy="1006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817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42C37-6BFD-778F-DD60-93E815FE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933E0-360D-239A-1008-51AD1DED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F46C9-2918-4D17-7D05-A55B4E13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5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A128-6A83-6128-6875-0F109505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041F-274A-4422-FFA1-13E375251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0016B-20B1-3C62-E52E-FCFC4FD9F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C571F-61BC-1085-60E8-C6E0C9E0B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DEA6E-7693-2472-0A50-BB41D3CF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FDA3B-5E51-BA75-1C2E-3772487E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8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89A2-6F7A-9A3F-A50E-9A30D3D9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2C2F05-4830-53E7-9C95-D04060F22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8CF63-2B3D-0A06-D383-6255CB6A7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26143-CCC9-0C7D-C7CB-D5833785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A50EA-343F-4615-7054-51CF7934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5BBAF-E252-579B-87E8-2D68D02C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7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6BF1E-733A-92E5-613D-B07545B05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 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D5822-D956-24DD-D581-02AD7D41C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336" y="1550020"/>
            <a:ext cx="11675327" cy="4615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9CF6A-C615-5B9A-1C82-1382CE96B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33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29D650-33AB-7C4C-945F-FC0B504272C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F825F-D721-0659-F01B-33916DAA2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14898-3632-AF4E-8F98-C0FA9FF15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0463" y="63721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1A9CCC-D63B-614F-B706-C229D1A5F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0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s://iscicra25.github.io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5" Type="http://schemas.openxmlformats.org/officeDocument/2006/relationships/image" Target="../media/image2.emf"/><Relationship Id="rId10" Type="http://schemas.openxmlformats.org/officeDocument/2006/relationships/image" Target="../media/image7.jp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png"/><Relationship Id="rId3" Type="http://schemas.openxmlformats.org/officeDocument/2006/relationships/image" Target="../media/image19.emf"/><Relationship Id="rId7" Type="http://schemas.openxmlformats.org/officeDocument/2006/relationships/image" Target="../media/image25.png"/><Relationship Id="rId12" Type="http://schemas.openxmlformats.org/officeDocument/2006/relationships/image" Target="../media/image2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11" Type="http://schemas.openxmlformats.org/officeDocument/2006/relationships/image" Target="../media/image26.emf"/><Relationship Id="rId5" Type="http://schemas.openxmlformats.org/officeDocument/2006/relationships/image" Target="../media/image21.emf"/><Relationship Id="rId10" Type="http://schemas.openxmlformats.org/officeDocument/2006/relationships/image" Target="../media/image25.emf"/><Relationship Id="rId4" Type="http://schemas.openxmlformats.org/officeDocument/2006/relationships/image" Target="../media/image20.emf"/><Relationship Id="rId9" Type="http://schemas.openxmlformats.org/officeDocument/2006/relationships/image" Target="../media/image24.emf"/><Relationship Id="rId1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680AF7D-F3E9-4098-845A-48B3971D8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88C7D6-2523-E5B1-8DCC-94A3C254E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923" y="1124712"/>
            <a:ext cx="4945349" cy="3200400"/>
          </a:xfrm>
        </p:spPr>
        <p:txBody>
          <a:bodyPr>
            <a:noAutofit/>
          </a:bodyPr>
          <a:lstStyle/>
          <a:p>
            <a:pPr algn="l">
              <a:spcBef>
                <a:spcPts val="1500"/>
              </a:spcBef>
              <a:spcAft>
                <a:spcPts val="750"/>
              </a:spcAft>
            </a:pPr>
            <a:r>
              <a:rPr lang="en-US" sz="3200" dirty="0">
                <a:effectLst/>
                <a:cs typeface="Arial" panose="020B0604020202020204" pitchFamily="34" charset="0"/>
              </a:rPr>
              <a:t>ICRA 2025 Workshop on </a:t>
            </a:r>
            <a:br>
              <a:rPr lang="en-US" sz="3200" dirty="0">
                <a:effectLst/>
                <a:cs typeface="Arial" panose="020B0604020202020204" pitchFamily="34" charset="0"/>
              </a:rPr>
            </a:br>
            <a:r>
              <a:rPr lang="en-US" sz="3200" dirty="0">
                <a:effectLst/>
                <a:cs typeface="Arial" panose="020B0604020202020204" pitchFamily="34" charset="0"/>
              </a:rPr>
              <a:t>Robot Safety under Uncertainty from </a:t>
            </a:r>
            <a:r>
              <a:rPr lang="en-US" sz="3200" i="1" dirty="0">
                <a:effectLst/>
                <a:cs typeface="Arial" panose="020B0604020202020204" pitchFamily="34" charset="0"/>
              </a:rPr>
              <a:t>“</a:t>
            </a:r>
            <a:r>
              <a:rPr lang="en-US" sz="3200" b="1" i="1" dirty="0">
                <a:solidFill>
                  <a:schemeClr val="accent2"/>
                </a:solidFill>
                <a:effectLst/>
                <a:cs typeface="Arial" panose="020B0604020202020204" pitchFamily="34" charset="0"/>
              </a:rPr>
              <a:t>Intangible</a:t>
            </a:r>
            <a:r>
              <a:rPr lang="en-US" sz="3200" i="1" dirty="0">
                <a:effectLst/>
                <a:cs typeface="Arial" panose="020B0604020202020204" pitchFamily="34" charset="0"/>
              </a:rPr>
              <a:t>” </a:t>
            </a:r>
            <a:r>
              <a:rPr lang="en-US" sz="3200" dirty="0">
                <a:effectLst/>
                <a:cs typeface="Arial" panose="020B0604020202020204" pitchFamily="34" charset="0"/>
              </a:rPr>
              <a:t>Specifications</a:t>
            </a:r>
            <a:br>
              <a:rPr lang="en-US" sz="3200" dirty="0">
                <a:effectLst/>
                <a:cs typeface="Arial" panose="020B0604020202020204" pitchFamily="34" charset="0"/>
              </a:rPr>
            </a:br>
            <a:br>
              <a:rPr lang="en-US" sz="3200" dirty="0">
                <a:effectLst/>
                <a:cs typeface="Arial" panose="020B0604020202020204" pitchFamily="34" charset="0"/>
              </a:rPr>
            </a:b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ADBEB-79FE-97AA-BC2B-D935F8E44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923" y="4873752"/>
            <a:ext cx="4023360" cy="1207008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May 19</a:t>
            </a:r>
            <a:r>
              <a:rPr lang="en-US" sz="1800" baseline="30000" dirty="0"/>
              <a:t>th</a:t>
            </a:r>
            <a:r>
              <a:rPr lang="en-US" sz="1800" dirty="0"/>
              <a:t> 2025, Atlanta, Georgia, USA</a:t>
            </a:r>
            <a:br>
              <a:rPr lang="en-US" sz="1800" dirty="0"/>
            </a:br>
            <a:r>
              <a:rPr lang="en-US" sz="1800" dirty="0"/>
              <a:t>Webpage: </a:t>
            </a:r>
            <a:r>
              <a:rPr lang="en-US" sz="1800" dirty="0">
                <a:hlinkClick r:id="rId3"/>
              </a:rPr>
              <a:t>https://iscicra25.github.io/</a:t>
            </a:r>
            <a:endParaRPr lang="en-US" sz="1800" dirty="0"/>
          </a:p>
          <a:p>
            <a:pPr algn="l"/>
            <a:r>
              <a:rPr lang="en-US" sz="1800" dirty="0"/>
              <a:t>Zoom Meeting ID: 851 3819 9927; Passwd: 218969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A2E5B2-7E46-41D7-993E-1472B65ED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356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655B41BE-B877-8FA9-3225-E2820428C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314" y="442292"/>
            <a:ext cx="5567915" cy="162861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89E161B-D345-4E9F-985D-64933081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64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F99C4-F3B7-248D-B0B5-4E3527415A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3076"/>
          <a:stretch/>
        </p:blipFill>
        <p:spPr>
          <a:xfrm>
            <a:off x="4457225" y="4787016"/>
            <a:ext cx="1323248" cy="1251791"/>
          </a:xfrm>
          <a:prstGeom prst="rect">
            <a:avLst/>
          </a:prstGeom>
        </p:spPr>
      </p:pic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AEB79A24-187A-732E-215E-AC0184DA0A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6096000" y="2488484"/>
            <a:ext cx="1594302" cy="1594302"/>
          </a:xfrm>
          <a:prstGeom prst="rect">
            <a:avLst/>
          </a:prstGeom>
        </p:spPr>
      </p:pic>
      <p:pic>
        <p:nvPicPr>
          <p:cNvPr id="11" name="Picture 10" descr="A person in a blue shirt&#10;&#10;AI-generated content may be incorrect.">
            <a:extLst>
              <a:ext uri="{FF2B5EF4-FFF2-40B4-BE49-F238E27FC236}">
                <a16:creationId xmlns:a16="http://schemas.microsoft.com/office/drawing/2014/main" id="{52242977-EECC-5828-BD4C-3529D1AD22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49" r="8049"/>
          <a:stretch/>
        </p:blipFill>
        <p:spPr>
          <a:xfrm>
            <a:off x="7965849" y="2488484"/>
            <a:ext cx="1594302" cy="1594302"/>
          </a:xfrm>
          <a:prstGeom prst="rect">
            <a:avLst/>
          </a:prstGeom>
        </p:spPr>
      </p:pic>
      <p:pic>
        <p:nvPicPr>
          <p:cNvPr id="13" name="Picture 12" descr="A person in glasses smiling in front of a whiteboard&#10;&#10;AI-generated content may be incorrect.">
            <a:extLst>
              <a:ext uri="{FF2B5EF4-FFF2-40B4-BE49-F238E27FC236}">
                <a16:creationId xmlns:a16="http://schemas.microsoft.com/office/drawing/2014/main" id="{1639E271-8ACD-3B64-4BA9-35595EC20B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8" b="24752"/>
          <a:stretch/>
        </p:blipFill>
        <p:spPr>
          <a:xfrm>
            <a:off x="9835698" y="2488484"/>
            <a:ext cx="1594302" cy="1594302"/>
          </a:xfrm>
          <a:prstGeom prst="rect">
            <a:avLst/>
          </a:prstGeom>
        </p:spPr>
      </p:pic>
      <p:pic>
        <p:nvPicPr>
          <p:cNvPr id="15" name="Picture 14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ECC35AF7-8D46-DB94-1622-236E1C31A2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6020" y="4697945"/>
            <a:ext cx="1594367" cy="1594367"/>
          </a:xfrm>
          <a:prstGeom prst="rect">
            <a:avLst/>
          </a:prstGeom>
        </p:spPr>
      </p:pic>
      <p:pic>
        <p:nvPicPr>
          <p:cNvPr id="17" name="Picture 1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2EE7335C-FD4F-B6FA-9457-B8C89613AD2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1" b="26787"/>
          <a:stretch/>
        </p:blipFill>
        <p:spPr>
          <a:xfrm>
            <a:off x="7965849" y="4697945"/>
            <a:ext cx="1594302" cy="1594302"/>
          </a:xfrm>
          <a:prstGeom prst="rect">
            <a:avLst/>
          </a:prstGeom>
        </p:spPr>
      </p:pic>
      <p:pic>
        <p:nvPicPr>
          <p:cNvPr id="23" name="Picture 22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B46F949E-01F1-6F77-FAC5-2F8A88A85F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5698" y="4697945"/>
            <a:ext cx="1594302" cy="15943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586C7B-CCAA-CBC9-DFB0-B043AE9FA10A}"/>
              </a:ext>
            </a:extLst>
          </p:cNvPr>
          <p:cNvSpPr txBox="1"/>
          <p:nvPr/>
        </p:nvSpPr>
        <p:spPr>
          <a:xfrm>
            <a:off x="6096000" y="4051614"/>
            <a:ext cx="1596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Vikas Dhiman</a:t>
            </a:r>
          </a:p>
          <a:p>
            <a:pPr algn="ctr"/>
            <a:r>
              <a:rPr lang="en-US" dirty="0"/>
              <a:t>U. of Maine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685788-D11B-DB51-459C-BFD55FA4F550}"/>
              </a:ext>
            </a:extLst>
          </p:cNvPr>
          <p:cNvSpPr txBox="1"/>
          <p:nvPr/>
        </p:nvSpPr>
        <p:spPr>
          <a:xfrm>
            <a:off x="7968459" y="4051614"/>
            <a:ext cx="1600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Shumon Koga</a:t>
            </a:r>
          </a:p>
          <a:p>
            <a:pPr algn="ctr"/>
            <a:r>
              <a:rPr lang="en-US" dirty="0"/>
              <a:t>Kobe 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58ADC6-F769-F67C-BEF6-B8EDDE55FCAC}"/>
              </a:ext>
            </a:extLst>
          </p:cNvPr>
          <p:cNvSpPr txBox="1"/>
          <p:nvPr/>
        </p:nvSpPr>
        <p:spPr>
          <a:xfrm>
            <a:off x="10146754" y="4051613"/>
            <a:ext cx="972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Pio Ong</a:t>
            </a:r>
          </a:p>
          <a:p>
            <a:pPr algn="ctr"/>
            <a:r>
              <a:rPr lang="en-US" dirty="0"/>
              <a:t>Caltech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AFF8E4-23D4-6190-E13D-E9EDEC2ABA2D}"/>
              </a:ext>
            </a:extLst>
          </p:cNvPr>
          <p:cNvSpPr txBox="1"/>
          <p:nvPr/>
        </p:nvSpPr>
        <p:spPr>
          <a:xfrm>
            <a:off x="6309400" y="6267975"/>
            <a:ext cx="1087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Yiwei</a:t>
            </a:r>
            <a:r>
              <a:rPr lang="en-US" dirty="0"/>
              <a:t> Lyu</a:t>
            </a:r>
          </a:p>
          <a:p>
            <a:pPr algn="ctr"/>
            <a:r>
              <a:rPr lang="en-US" dirty="0"/>
              <a:t>CMU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0EBB7A-8E69-4D1D-EF9F-02BF90703458}"/>
              </a:ext>
            </a:extLst>
          </p:cNvPr>
          <p:cNvSpPr txBox="1"/>
          <p:nvPr/>
        </p:nvSpPr>
        <p:spPr>
          <a:xfrm>
            <a:off x="7804009" y="6261075"/>
            <a:ext cx="1893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Nikolay Atanasov</a:t>
            </a:r>
          </a:p>
          <a:p>
            <a:pPr algn="ctr"/>
            <a:r>
              <a:rPr lang="en-US" dirty="0"/>
              <a:t>UCSD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11CD93-7930-5D72-9789-D8E00D22D67B}"/>
              </a:ext>
            </a:extLst>
          </p:cNvPr>
          <p:cNvSpPr txBox="1"/>
          <p:nvPr/>
        </p:nvSpPr>
        <p:spPr>
          <a:xfrm>
            <a:off x="9721991" y="6267975"/>
            <a:ext cx="1875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Dimitra Panagou</a:t>
            </a:r>
          </a:p>
          <a:p>
            <a:pPr algn="ctr"/>
            <a:r>
              <a:rPr lang="en-US" dirty="0"/>
              <a:t>U. of Michigan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EA01FE-BB36-AD0B-591B-B2ED64FF9A82}"/>
              </a:ext>
            </a:extLst>
          </p:cNvPr>
          <p:cNvSpPr txBox="1"/>
          <p:nvPr/>
        </p:nvSpPr>
        <p:spPr>
          <a:xfrm>
            <a:off x="6048935" y="2107977"/>
            <a:ext cx="130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97283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14FAD-0013-04A5-84CF-43E42D480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672A8-BEA3-6D65-FADE-A91C19B0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86629-559B-073F-1FF6-13D1F8736799}"/>
              </a:ext>
            </a:extLst>
          </p:cNvPr>
          <p:cNvSpPr txBox="1"/>
          <p:nvPr/>
        </p:nvSpPr>
        <p:spPr>
          <a:xfrm>
            <a:off x="827048" y="1306478"/>
            <a:ext cx="1098395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Luca</a:t>
            </a:r>
            <a:r>
              <a:rPr lang="en-US" dirty="0"/>
              <a:t>: Propagating Wasserstein balls through nonlinear dynamics can be approximated with an upper-Wasserstein bound. Under certain conditions, the Wasserstein balls reach a fixed point and may be used together with MPC.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Luca</a:t>
            </a:r>
            <a:r>
              <a:rPr lang="en-US" dirty="0"/>
              <a:t>: Wasserstein uncertainty quantification allows doing probabilistic reachability and, with discrete distributions, the computation leads to an LP.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2D7BCD-687E-8BEF-A12B-DC9BEEFBAA4C}"/>
              </a:ext>
            </a:extLst>
          </p:cNvPr>
          <p:cNvSpPr txBox="1"/>
          <p:nvPr/>
        </p:nvSpPr>
        <p:spPr>
          <a:xfrm>
            <a:off x="604022" y="875591"/>
            <a:ext cx="103353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Session 2: Safe Control of Stochastic and Learning-Enabled Systems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E68CC-3207-EEB8-7CE8-6D536856E068}"/>
              </a:ext>
            </a:extLst>
          </p:cNvPr>
          <p:cNvSpPr txBox="1"/>
          <p:nvPr/>
        </p:nvSpPr>
        <p:spPr>
          <a:xfrm>
            <a:off x="827048" y="3291637"/>
            <a:ext cx="1098395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Lars</a:t>
            </a:r>
            <a:r>
              <a:rPr lang="en-US" dirty="0"/>
              <a:t>: Conformal prediction is a computationally efficient, minimal assumptions way of obtaining probabilistic guarantees with uncertain constraints or in dynamic environments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Lars:</a:t>
            </a:r>
            <a:r>
              <a:rPr lang="en-US" dirty="0"/>
              <a:t> Choosing the nonconformity score is important for the tightness of the guarantees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66E80-A236-B10B-EDF5-3F38AB736240}"/>
              </a:ext>
            </a:extLst>
          </p:cNvPr>
          <p:cNvSpPr txBox="1"/>
          <p:nvPr/>
        </p:nvSpPr>
        <p:spPr>
          <a:xfrm>
            <a:off x="827048" y="4722798"/>
            <a:ext cx="1098395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Vadim</a:t>
            </a:r>
            <a:r>
              <a:rPr lang="en-US" dirty="0"/>
              <a:t>: Coupling between semantics, geometry, and viewpoint need to be considered when capturing uncertainty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Vadim: </a:t>
            </a:r>
            <a:r>
              <a:rPr lang="en-US" dirty="0"/>
              <a:t>Without any assumptions, there is an exponential number of hypotheses when predicting future evolutions. Value function over reduced hypothesis set in POMDP models can be bounded online!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Vadim:</a:t>
            </a:r>
            <a:r>
              <a:rPr lang="en-US" dirty="0"/>
              <a:t> Limited data sharing capabilities can lead to a lack of coordination and unsafe actions in multi-robot teams</a:t>
            </a:r>
          </a:p>
        </p:txBody>
      </p:sp>
    </p:spTree>
    <p:extLst>
      <p:ext uri="{BB962C8B-B14F-4D97-AF65-F5344CB8AC3E}">
        <p14:creationId xmlns:p14="http://schemas.microsoft.com/office/powerpoint/2010/main" val="341714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22FB7-BF31-F8A5-B23E-CE61283EE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A4796-38F5-1758-FB5C-D6C0D9FE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4DCCC-6981-5A1B-C70A-3614B2B3C9E1}"/>
              </a:ext>
            </a:extLst>
          </p:cNvPr>
          <p:cNvSpPr txBox="1"/>
          <p:nvPr/>
        </p:nvSpPr>
        <p:spPr>
          <a:xfrm>
            <a:off x="827048" y="1368410"/>
            <a:ext cx="109839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Ayoung</a:t>
            </a:r>
            <a:r>
              <a:rPr lang="en-US" dirty="0"/>
              <a:t>: In challenging environments, relying on vision only for safety is not reasonable.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Tracking radar is a promising sensor that can achieve almost LiDAR-level performance and can be integrated with inertial and legged odometry measurements.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Thermal cameras, if calibrated carefully, enable depth prediction, object detection, and accurate SLAM in challenging environments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C7057-D2C2-C8C0-6709-3AE3A1886D82}"/>
              </a:ext>
            </a:extLst>
          </p:cNvPr>
          <p:cNvSpPr txBox="1"/>
          <p:nvPr/>
        </p:nvSpPr>
        <p:spPr>
          <a:xfrm>
            <a:off x="604022" y="937523"/>
            <a:ext cx="99115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Session 3: Safety in Robot Perception and Real-World Robot Deployment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B663A-9F4B-A1AD-33FB-3A13FABE0957}"/>
              </a:ext>
            </a:extLst>
          </p:cNvPr>
          <p:cNvSpPr txBox="1"/>
          <p:nvPr/>
        </p:nvSpPr>
        <p:spPr>
          <a:xfrm>
            <a:off x="827048" y="3301374"/>
            <a:ext cx="1098395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Georgios</a:t>
            </a:r>
            <a:r>
              <a:rPr lang="en-US" dirty="0"/>
              <a:t>: Videos can be used to test against corner cases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Dashcam video to probabilistic program to simulated video and to closing the loop to generate interesting scenarios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STREM</a:t>
            </a:r>
            <a:r>
              <a:rPr lang="en-US" dirty="0"/>
              <a:t>: Spatial and Spatiotemporal Regex for interesting scenarios in the S4+ logic and DFAs: every atomic proposition is a topological formula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Staying close to regex syntax allows using language models to translate natural language to STREM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makes a scenario interesting?</a:t>
            </a:r>
          </a:p>
        </p:txBody>
      </p:sp>
    </p:spTree>
    <p:extLst>
      <p:ext uri="{BB962C8B-B14F-4D97-AF65-F5344CB8AC3E}">
        <p14:creationId xmlns:p14="http://schemas.microsoft.com/office/powerpoint/2010/main" val="1652934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48158-71C7-873A-AB2D-BFC61E2B6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06A71-4EC4-0F57-4C43-4681C4B5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Workshop’s Scope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E80010-D749-4B78-AE81-3FC8E6F5BC88}"/>
              </a:ext>
            </a:extLst>
          </p:cNvPr>
          <p:cNvSpPr/>
          <p:nvPr/>
        </p:nvSpPr>
        <p:spPr>
          <a:xfrm>
            <a:off x="403761" y="889687"/>
            <a:ext cx="11520509" cy="3913807"/>
          </a:xfrm>
          <a:prstGeom prst="roundRect">
            <a:avLst>
              <a:gd name="adj" fmla="val 927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Robot Safety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Control Barrier Function (CBF)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Reachability Analysis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Model Predictive Control (MPC)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✔️ Formal guarantees.       ❌ Needs explicit formulation of safety constraint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8D40F9-CFF9-CAEA-E266-2D102B388B52}"/>
              </a:ext>
            </a:extLst>
          </p:cNvPr>
          <p:cNvSpPr txBox="1">
            <a:spLocks/>
          </p:cNvSpPr>
          <p:nvPr/>
        </p:nvSpPr>
        <p:spPr>
          <a:xfrm>
            <a:off x="258337" y="5327186"/>
            <a:ext cx="4200211" cy="89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⚠️Some safety constraints are </a:t>
            </a:r>
            <a:r>
              <a:rPr lang="en-US" sz="1800" i="1" dirty="0">
                <a:solidFill>
                  <a:schemeClr val="accent2"/>
                </a:solidFill>
              </a:rPr>
              <a:t>intangible</a:t>
            </a:r>
          </a:p>
          <a:p>
            <a:r>
              <a:rPr lang="en-US" sz="1800" dirty="0"/>
              <a:t>How to infer from data/demonstration?</a:t>
            </a:r>
          </a:p>
          <a:p>
            <a:r>
              <a:rPr lang="en-US" sz="1800" dirty="0"/>
              <a:t>How to describe by natural language?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6" descr="A diagram of a city&#10;&#10;AI-generated content may be incorrect.">
            <a:extLst>
              <a:ext uri="{FF2B5EF4-FFF2-40B4-BE49-F238E27FC236}">
                <a16:creationId xmlns:a16="http://schemas.microsoft.com/office/drawing/2014/main" id="{F4A57823-D39B-3462-8E76-9F62E68F2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804" y="1405291"/>
            <a:ext cx="5838526" cy="2919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EA81FE-B847-CF08-4F8D-D5734B8A8D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161" t="65163" b="3555"/>
          <a:stretch/>
        </p:blipFill>
        <p:spPr>
          <a:xfrm>
            <a:off x="642552" y="1571652"/>
            <a:ext cx="4595177" cy="420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28D90-AE0D-5095-BE36-222988369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52" y="2274193"/>
            <a:ext cx="4749014" cy="644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EF6E5B-5B70-6C44-0F02-7F2123DE0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52" y="3112035"/>
            <a:ext cx="4595176" cy="133940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4B111F6-35E3-5DC6-E613-BECBAE854A6D}"/>
              </a:ext>
            </a:extLst>
          </p:cNvPr>
          <p:cNvSpPr txBox="1">
            <a:spLocks/>
          </p:cNvSpPr>
          <p:nvPr/>
        </p:nvSpPr>
        <p:spPr>
          <a:xfrm>
            <a:off x="4458548" y="5327186"/>
            <a:ext cx="3781100" cy="782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⚠️ Robot/Environment are </a:t>
            </a:r>
            <a:r>
              <a:rPr lang="en-US" sz="1800" i="1" dirty="0">
                <a:solidFill>
                  <a:schemeClr val="accent2"/>
                </a:solidFill>
              </a:rPr>
              <a:t>uncertain</a:t>
            </a:r>
          </a:p>
          <a:p>
            <a:r>
              <a:rPr lang="en-US" sz="1800" dirty="0"/>
              <a:t>How to quantify uncertainty?</a:t>
            </a:r>
          </a:p>
          <a:p>
            <a:r>
              <a:rPr lang="en-US" sz="1800" dirty="0"/>
              <a:t>How to define safety under stochasticity? </a:t>
            </a:r>
          </a:p>
          <a:p>
            <a:endParaRPr lang="en-US" sz="18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92FB53-4989-39AF-3D70-A20A8E7BA35A}"/>
              </a:ext>
            </a:extLst>
          </p:cNvPr>
          <p:cNvSpPr txBox="1">
            <a:spLocks/>
          </p:cNvSpPr>
          <p:nvPr/>
        </p:nvSpPr>
        <p:spPr>
          <a:xfrm>
            <a:off x="8242996" y="5327186"/>
            <a:ext cx="3690667" cy="782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⚠️ </a:t>
            </a:r>
            <a:r>
              <a:rPr lang="en-US" sz="1800" i="1" dirty="0">
                <a:solidFill>
                  <a:schemeClr val="accent2"/>
                </a:solidFill>
              </a:rPr>
              <a:t>Perception</a:t>
            </a:r>
            <a:r>
              <a:rPr lang="en-US" sz="1800" dirty="0"/>
              <a:t> is not always perfect</a:t>
            </a:r>
          </a:p>
          <a:p>
            <a:r>
              <a:rPr lang="en-US" sz="1800" dirty="0"/>
              <a:t>How to estimate the environment from raw sensors?</a:t>
            </a:r>
          </a:p>
          <a:p>
            <a:r>
              <a:rPr lang="en-US" sz="1800" dirty="0"/>
              <a:t>How to reason about semantics?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9B49A9-1210-BFE0-8793-2DC37837807A}"/>
              </a:ext>
            </a:extLst>
          </p:cNvPr>
          <p:cNvSpPr txBox="1"/>
          <p:nvPr/>
        </p:nvSpPr>
        <p:spPr>
          <a:xfrm>
            <a:off x="258336" y="4906151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6116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F1107-7751-5A57-D91F-CB9445E5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Safety from Demonstrations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C58F6-48FE-FB73-ED43-9E7C157AC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342" y="1194940"/>
            <a:ext cx="5597988" cy="3635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CA410-9C8C-DAEC-C787-1CB709D30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836" y="5000119"/>
            <a:ext cx="5207000" cy="186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1C23B1-A48C-190D-1928-35BF2843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769"/>
          <a:stretch/>
        </p:blipFill>
        <p:spPr>
          <a:xfrm>
            <a:off x="172373" y="4475459"/>
            <a:ext cx="4335083" cy="670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F089A-DB90-4900-D5B4-C4277D15FD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543"/>
          <a:stretch/>
        </p:blipFill>
        <p:spPr>
          <a:xfrm>
            <a:off x="344670" y="1025237"/>
            <a:ext cx="5845746" cy="2403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812F48-C429-DA74-F4E0-BF118C8C02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769"/>
          <a:stretch/>
        </p:blipFill>
        <p:spPr>
          <a:xfrm>
            <a:off x="1914259" y="4455322"/>
            <a:ext cx="4335083" cy="6700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CA32B9-09ED-F74E-8F52-F63EEFD870B9}"/>
                  </a:ext>
                </a:extLst>
              </p:cNvPr>
              <p:cNvSpPr txBox="1"/>
              <p:nvPr/>
            </p:nvSpPr>
            <p:spPr>
              <a:xfrm>
                <a:off x="172373" y="3594621"/>
                <a:ext cx="61517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Certificates Learning</a:t>
                </a:r>
                <a:br>
                  <a:rPr lang="en-US" dirty="0"/>
                </a:b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data points 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𝐬𝐚𝐟𝐞</m:t>
                        </m:r>
                      </m:sub>
                    </m:sSub>
                  </m:oMath>
                </a14:m>
                <a:r>
                  <a:rPr lang="en-US" dirty="0"/>
                  <a:t> safe data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𝐮𝐧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𝐬𝐚𝐟𝐞</m:t>
                        </m:r>
                      </m:sub>
                    </m:sSub>
                  </m:oMath>
                </a14:m>
                <a:r>
                  <a:rPr lang="en-US" dirty="0"/>
                  <a:t> unsafe data, train CBF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minimize the loss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CA32B9-09ED-F74E-8F52-F63EEFD87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73" y="3594621"/>
                <a:ext cx="6151738" cy="923330"/>
              </a:xfrm>
              <a:prstGeom prst="rect">
                <a:avLst/>
              </a:prstGeom>
              <a:blipFill>
                <a:blip r:embed="rId6"/>
                <a:stretch>
                  <a:fillRect l="-825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BDB883D-41E6-4F4C-90A2-BD5AFEF34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372" y="5491028"/>
            <a:ext cx="3311607" cy="1122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09503-A51B-D0ED-69CA-9DDECD1B545D}"/>
                  </a:ext>
                </a:extLst>
              </p:cNvPr>
              <p:cNvSpPr txBox="1"/>
              <p:nvPr/>
            </p:nvSpPr>
            <p:spPr>
              <a:xfrm>
                <a:off x="172373" y="5125333"/>
                <a:ext cx="61517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)≥0</m:t>
                    </m:r>
                  </m:oMath>
                </a14:m>
                <a:r>
                  <a:rPr lang="en-US" dirty="0"/>
                  <a:t> is the solution to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09503-A51B-D0ED-69CA-9DDECD1B5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73" y="5125333"/>
                <a:ext cx="6151738" cy="369332"/>
              </a:xfrm>
              <a:prstGeom prst="rect">
                <a:avLst/>
              </a:prstGeom>
              <a:blipFill>
                <a:blip r:embed="rId8"/>
                <a:stretch>
                  <a:fillRect l="-82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34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050B2-24BF-9C6C-F682-96B904415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with Logic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6B532B-37CE-E122-E0BA-CCF881C2B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386" y="920743"/>
            <a:ext cx="7361634" cy="2048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3F2F2-91B8-5BC8-AC5A-EA36C8678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747" y="2956999"/>
            <a:ext cx="5978379" cy="2177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455CE-7C96-134E-DDA4-4EF8FF4E2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72" y="939366"/>
            <a:ext cx="5761918" cy="2470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C9BA1A-51F8-5D9D-8C86-4922DE6C0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72" y="3963954"/>
            <a:ext cx="5834483" cy="420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E94F6-F94E-360B-3AC3-87DCE7E2D530}"/>
              </a:ext>
            </a:extLst>
          </p:cNvPr>
          <p:cNvSpPr txBox="1"/>
          <p:nvPr/>
        </p:nvSpPr>
        <p:spPr>
          <a:xfrm>
            <a:off x="172372" y="3594622"/>
            <a:ext cx="558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STL formulae with Boolean and temporal operations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BE9E4-F070-8136-07DE-D02B4F044460}"/>
              </a:ext>
            </a:extLst>
          </p:cNvPr>
          <p:cNvSpPr txBox="1"/>
          <p:nvPr/>
        </p:nvSpPr>
        <p:spPr>
          <a:xfrm>
            <a:off x="172372" y="4393499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G: </a:t>
            </a:r>
            <a:r>
              <a:rPr lang="en-US" dirty="0"/>
              <a:t>Globally, </a:t>
            </a:r>
            <a:r>
              <a:rPr lang="en-US" b="1" dirty="0"/>
              <a:t>F: </a:t>
            </a:r>
            <a:r>
              <a:rPr lang="en-US" dirty="0"/>
              <a:t>Eventually, </a:t>
            </a:r>
            <a:r>
              <a:rPr lang="en-US" b="1" dirty="0"/>
              <a:t>U: </a:t>
            </a:r>
            <a:r>
              <a:rPr lang="en-US" dirty="0"/>
              <a:t>Until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79D58-AC8A-EE42-DE4D-47B7ED1E0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336" y="4762831"/>
            <a:ext cx="1058752" cy="369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4D009C-58FB-87B7-43A8-D5D5D01B3C57}"/>
                  </a:ext>
                </a:extLst>
              </p:cNvPr>
              <p:cNvSpPr txBox="1"/>
              <p:nvPr/>
            </p:nvSpPr>
            <p:spPr>
              <a:xfrm>
                <a:off x="1379774" y="4774948"/>
                <a:ext cx="3743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denotes signal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/>
                  <a:t> satisfies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4D009C-58FB-87B7-43A8-D5D5D01B3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774" y="4774948"/>
                <a:ext cx="3743717" cy="369332"/>
              </a:xfrm>
              <a:prstGeom prst="rect">
                <a:avLst/>
              </a:prstGeom>
              <a:blipFill>
                <a:blip r:embed="rId7"/>
                <a:stretch>
                  <a:fillRect l="-1351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3B3928A1-98B8-838C-6578-32EA583A81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9204" y="5571215"/>
            <a:ext cx="2701742" cy="475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01056C-E7E7-167F-3373-0348DDAE7E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5639" y="6421404"/>
            <a:ext cx="932209" cy="2718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D34973-D22A-E392-ABE8-D431C2662E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9370" y="6369008"/>
            <a:ext cx="2100756" cy="3263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AEDC30-373F-682B-A983-35974938B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2814" y="5833256"/>
            <a:ext cx="1451384" cy="32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54104C-9BE6-D702-37F2-8E8A550711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9374" y="5833255"/>
            <a:ext cx="519444" cy="303009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61E1ED29-BD70-A178-E83A-E6AA6F58E863}"/>
              </a:ext>
            </a:extLst>
          </p:cNvPr>
          <p:cNvSpPr/>
          <p:nvPr/>
        </p:nvSpPr>
        <p:spPr>
          <a:xfrm rot="5400000">
            <a:off x="7102505" y="4773335"/>
            <a:ext cx="151107" cy="201227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64ACBE-201C-0F9B-F4A6-0ADB0BE186D7}"/>
              </a:ext>
            </a:extLst>
          </p:cNvPr>
          <p:cNvSpPr txBox="1"/>
          <p:nvPr/>
        </p:nvSpPr>
        <p:spPr>
          <a:xfrm>
            <a:off x="6105488" y="5382741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i.i.d.</a:t>
            </a:r>
            <a:r>
              <a:rPr lang="en-US" sz="1600" dirty="0"/>
              <a:t> random variables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749C6-48E8-D93E-FCBD-2C21EFD747CC}"/>
              </a:ext>
            </a:extLst>
          </p:cNvPr>
          <p:cNvSpPr txBox="1"/>
          <p:nvPr/>
        </p:nvSpPr>
        <p:spPr>
          <a:xfrm>
            <a:off x="6452367" y="6234163"/>
            <a:ext cx="2145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sorted in </a:t>
            </a:r>
            <a:br>
              <a:rPr lang="en-US" sz="1600" dirty="0"/>
            </a:br>
            <a:r>
              <a:rPr lang="en-US" sz="1600" dirty="0"/>
              <a:t>non-decreasing order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9EDD51DF-7D08-FE0D-E56C-DA5B780606FC}"/>
              </a:ext>
            </a:extLst>
          </p:cNvPr>
          <p:cNvSpPr/>
          <p:nvPr/>
        </p:nvSpPr>
        <p:spPr>
          <a:xfrm rot="16200000" flipV="1">
            <a:off x="7371783" y="5491146"/>
            <a:ext cx="118107" cy="139604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CAFE48-65F8-3D12-EF8F-4A9FE0943A56}"/>
                  </a:ext>
                </a:extLst>
              </p:cNvPr>
              <p:cNvSpPr txBox="1"/>
              <p:nvPr/>
            </p:nvSpPr>
            <p:spPr>
              <a:xfrm>
                <a:off x="8979203" y="5378527"/>
                <a:ext cx="3119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For a given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∈(0,1)</m:t>
                    </m:r>
                  </m:oMath>
                </a14:m>
                <a:r>
                  <a:rPr lang="en-US" sz="1600" dirty="0"/>
                  <a:t>, it holds that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CAFE48-65F8-3D12-EF8F-4A9FE0943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9203" y="5378527"/>
                <a:ext cx="3119957" cy="338554"/>
              </a:xfrm>
              <a:prstGeom prst="rect">
                <a:avLst/>
              </a:prstGeom>
              <a:blipFill>
                <a:blip r:embed="rId13"/>
                <a:stretch>
                  <a:fillRect l="-1220" t="-714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193670E-52D5-8C83-FEF5-A4E06AFFC458}"/>
              </a:ext>
            </a:extLst>
          </p:cNvPr>
          <p:cNvSpPr txBox="1"/>
          <p:nvPr/>
        </p:nvSpPr>
        <p:spPr>
          <a:xfrm>
            <a:off x="8988509" y="6057239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B8756D-81E2-51EE-7EF1-3CEBCA6DAABD}"/>
              </a:ext>
            </a:extLst>
          </p:cNvPr>
          <p:cNvSpPr txBox="1"/>
          <p:nvPr/>
        </p:nvSpPr>
        <p:spPr>
          <a:xfrm>
            <a:off x="6020254" y="5077668"/>
            <a:ext cx="549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Uncertainty quantification by conformal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35033E-9270-B4AF-6E86-056C66E2A2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335" y="5827094"/>
            <a:ext cx="3132565" cy="835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401C62-6118-1A4B-F100-A0F8EFEA90A5}"/>
              </a:ext>
            </a:extLst>
          </p:cNvPr>
          <p:cNvSpPr txBox="1"/>
          <p:nvPr/>
        </p:nvSpPr>
        <p:spPr>
          <a:xfrm>
            <a:off x="172372" y="5153545"/>
            <a:ext cx="576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MPC with STL constraint solved by Mixed-Integer Programming</a:t>
            </a:r>
          </a:p>
        </p:txBody>
      </p:sp>
    </p:spTree>
    <p:extLst>
      <p:ext uri="{BB962C8B-B14F-4D97-AF65-F5344CB8AC3E}">
        <p14:creationId xmlns:p14="http://schemas.microsoft.com/office/powerpoint/2010/main" val="22450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EAA2-3D8B-BA06-3467-A4AA17FC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Semantics and Perception Uncertainty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13CB5-54BF-4125-5B82-2D4D11183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36" y="1017319"/>
            <a:ext cx="5355162" cy="3446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4FB9C6-4B74-FB8A-B5ED-C7180D68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147"/>
          <a:stretch/>
        </p:blipFill>
        <p:spPr>
          <a:xfrm>
            <a:off x="6105693" y="1017319"/>
            <a:ext cx="5989408" cy="3446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F7C2A-DFE4-E08F-27CA-7F904B239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36" y="4856912"/>
            <a:ext cx="6284404" cy="1211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C8CD1A-81BB-0C4F-DCD7-570246A3D5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1503" b="69053"/>
          <a:stretch/>
        </p:blipFill>
        <p:spPr>
          <a:xfrm>
            <a:off x="6403255" y="4856912"/>
            <a:ext cx="5788745" cy="812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7A9627-2E93-560E-0E51-5AAFDBC975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5658" r="21307" b="-1256"/>
          <a:stretch/>
        </p:blipFill>
        <p:spPr>
          <a:xfrm>
            <a:off x="6335192" y="5649410"/>
            <a:ext cx="5856808" cy="4131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113E17-ECA6-66DD-49AA-F722D7BCACCF}"/>
              </a:ext>
            </a:extLst>
          </p:cNvPr>
          <p:cNvSpPr txBox="1"/>
          <p:nvPr/>
        </p:nvSpPr>
        <p:spPr>
          <a:xfrm>
            <a:off x="258336" y="4540228"/>
            <a:ext cx="425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Trends on Perception for 3-D Rendering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7CDC2-9A11-3733-CBE9-A2AA5AFD8255}"/>
              </a:ext>
            </a:extLst>
          </p:cNvPr>
          <p:cNvSpPr txBox="1"/>
          <p:nvPr/>
        </p:nvSpPr>
        <p:spPr>
          <a:xfrm>
            <a:off x="258336" y="6092307"/>
            <a:ext cx="1183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are formal guarantees on perception accuracy, robustness, and uncertainty measure to be used for safety-critical scenarios?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7FBCC-86A8-F6D5-5C42-4DD2541CC1D3}"/>
              </a:ext>
            </a:extLst>
          </p:cNvPr>
          <p:cNvSpPr/>
          <p:nvPr/>
        </p:nvSpPr>
        <p:spPr>
          <a:xfrm>
            <a:off x="1608881" y="5768202"/>
            <a:ext cx="960699" cy="20433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834612-01DD-1B54-2B1B-6FE3A08C09D0}"/>
              </a:ext>
            </a:extLst>
          </p:cNvPr>
          <p:cNvSpPr/>
          <p:nvPr/>
        </p:nvSpPr>
        <p:spPr>
          <a:xfrm>
            <a:off x="7753800" y="5666034"/>
            <a:ext cx="1077684" cy="17464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2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660A7-2B70-F4FC-EB88-F4BC6358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Invited Speakers</a:t>
            </a:r>
          </a:p>
        </p:txBody>
      </p:sp>
      <p:pic>
        <p:nvPicPr>
          <p:cNvPr id="3" name="Picture 2" descr="A person with long curly hair&#10;&#10;AI-generated content may be incorrect.">
            <a:extLst>
              <a:ext uri="{FF2B5EF4-FFF2-40B4-BE49-F238E27FC236}">
                <a16:creationId xmlns:a16="http://schemas.microsoft.com/office/drawing/2014/main" id="{5F42C7D2-273A-0A5C-B867-340F54AD0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6" b="28544"/>
          <a:stretch/>
        </p:blipFill>
        <p:spPr>
          <a:xfrm>
            <a:off x="518608" y="951094"/>
            <a:ext cx="2261663" cy="2261663"/>
          </a:xfrm>
          <a:prstGeom prst="rect">
            <a:avLst/>
          </a:prstGeom>
        </p:spPr>
      </p:pic>
      <p:pic>
        <p:nvPicPr>
          <p:cNvPr id="4" name="Picture 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BBED64F-91EE-DAE9-4703-0DE2C8F58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627374" y="900052"/>
            <a:ext cx="2261662" cy="2261662"/>
          </a:xfrm>
          <a:prstGeom prst="rect">
            <a:avLst/>
          </a:prstGeom>
        </p:spPr>
      </p:pic>
      <p:pic>
        <p:nvPicPr>
          <p:cNvPr id="5" name="Picture 4" descr="A person wearing glasses and a black sweater&#10;&#10;AI-generated content may be incorrect.">
            <a:extLst>
              <a:ext uri="{FF2B5EF4-FFF2-40B4-BE49-F238E27FC236}">
                <a16:creationId xmlns:a16="http://schemas.microsoft.com/office/drawing/2014/main" id="{F9646B00-8AA1-D8B9-879B-E9CCD08A45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9" b="12505"/>
          <a:stretch/>
        </p:blipFill>
        <p:spPr>
          <a:xfrm>
            <a:off x="9733088" y="951093"/>
            <a:ext cx="2261663" cy="2261663"/>
          </a:xfrm>
          <a:prstGeom prst="rect">
            <a:avLst/>
          </a:prstGeom>
        </p:spPr>
      </p:pic>
      <p:pic>
        <p:nvPicPr>
          <p:cNvPr id="6" name="Picture 5" descr="A person in a white shirt and tie&#10;&#10;AI-generated content may be incorrect.">
            <a:extLst>
              <a:ext uri="{FF2B5EF4-FFF2-40B4-BE49-F238E27FC236}">
                <a16:creationId xmlns:a16="http://schemas.microsoft.com/office/drawing/2014/main" id="{B47E0E14-9312-ABC1-196B-577D17C95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17" y="3931751"/>
            <a:ext cx="2014353" cy="2266147"/>
          </a:xfrm>
          <a:prstGeom prst="rect">
            <a:avLst/>
          </a:prstGeom>
        </p:spPr>
      </p:pic>
      <p:pic>
        <p:nvPicPr>
          <p:cNvPr id="7" name="Picture 6" descr="A person wearing glasses and a grey suit&#10;&#10;AI-generated content may be incorrect.">
            <a:extLst>
              <a:ext uri="{FF2B5EF4-FFF2-40B4-BE49-F238E27FC236}">
                <a16:creationId xmlns:a16="http://schemas.microsoft.com/office/drawing/2014/main" id="{CDABF843-3A44-FD22-1C1D-EDA482E1C5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50" b="4750"/>
          <a:stretch/>
        </p:blipFill>
        <p:spPr>
          <a:xfrm>
            <a:off x="3544476" y="3931751"/>
            <a:ext cx="2261663" cy="2261663"/>
          </a:xfrm>
          <a:prstGeom prst="rect">
            <a:avLst/>
          </a:prstGeom>
        </p:spPr>
      </p:pic>
      <p:pic>
        <p:nvPicPr>
          <p:cNvPr id="8" name="Picture 7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3138C52E-5A62-D622-9099-0AC3B11458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63" b="33604"/>
          <a:stretch/>
        </p:blipFill>
        <p:spPr>
          <a:xfrm>
            <a:off x="6627716" y="3903818"/>
            <a:ext cx="2261663" cy="2261663"/>
          </a:xfrm>
          <a:prstGeom prst="rect">
            <a:avLst/>
          </a:prstGeom>
        </p:spPr>
      </p:pic>
      <p:pic>
        <p:nvPicPr>
          <p:cNvPr id="9" name="Picture 8" descr="A person in a black shirt&#10;&#10;AI-generated content may be incorrect.">
            <a:extLst>
              <a:ext uri="{FF2B5EF4-FFF2-40B4-BE49-F238E27FC236}">
                <a16:creationId xmlns:a16="http://schemas.microsoft.com/office/drawing/2014/main" id="{2481F68A-BED6-0606-2B44-F7ABB7E5D0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48" r="3448"/>
          <a:stretch/>
        </p:blipFill>
        <p:spPr>
          <a:xfrm>
            <a:off x="9710956" y="3903818"/>
            <a:ext cx="2261663" cy="2261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FFC47-0826-3089-AE9F-900B4D70205E}"/>
              </a:ext>
            </a:extLst>
          </p:cNvPr>
          <p:cNvSpPr txBox="1"/>
          <p:nvPr/>
        </p:nvSpPr>
        <p:spPr>
          <a:xfrm>
            <a:off x="796916" y="3212757"/>
            <a:ext cx="1595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Andrea Bajcsy</a:t>
            </a:r>
          </a:p>
          <a:p>
            <a:pPr algn="ctr"/>
            <a:r>
              <a:rPr lang="en-US" dirty="0"/>
              <a:t>CMU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7567BC-DDD5-3DB8-AAC7-B48C1A7CE334}"/>
              </a:ext>
            </a:extLst>
          </p:cNvPr>
          <p:cNvSpPr txBox="1"/>
          <p:nvPr/>
        </p:nvSpPr>
        <p:spPr>
          <a:xfrm>
            <a:off x="3282059" y="6193414"/>
            <a:ext cx="2677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Ayoung Kim</a:t>
            </a:r>
          </a:p>
          <a:p>
            <a:pPr algn="ctr"/>
            <a:r>
              <a:rPr lang="en-US" dirty="0"/>
              <a:t>Seoul National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77344B-6A92-0FF8-A581-9A606268170E}"/>
              </a:ext>
            </a:extLst>
          </p:cNvPr>
          <p:cNvSpPr txBox="1"/>
          <p:nvPr/>
        </p:nvSpPr>
        <p:spPr>
          <a:xfrm>
            <a:off x="3882513" y="3212755"/>
            <a:ext cx="1951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Lei Zheng </a:t>
            </a:r>
          </a:p>
          <a:p>
            <a:pPr algn="ctr"/>
            <a:r>
              <a:rPr lang="en-US" dirty="0"/>
              <a:t>HKUST(GZ) / CMU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146EA3-2160-99CD-6C5F-A583F0685FC2}"/>
              </a:ext>
            </a:extLst>
          </p:cNvPr>
          <p:cNvSpPr txBox="1"/>
          <p:nvPr/>
        </p:nvSpPr>
        <p:spPr>
          <a:xfrm>
            <a:off x="10094042" y="3212755"/>
            <a:ext cx="1540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Luca Laurenti</a:t>
            </a:r>
          </a:p>
          <a:p>
            <a:pPr algn="ctr"/>
            <a:r>
              <a:rPr lang="en-US" dirty="0"/>
              <a:t>TU Delft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D9743-2124-C4A5-3B97-50063395FDD0}"/>
              </a:ext>
            </a:extLst>
          </p:cNvPr>
          <p:cNvSpPr txBox="1"/>
          <p:nvPr/>
        </p:nvSpPr>
        <p:spPr>
          <a:xfrm>
            <a:off x="703876" y="6213664"/>
            <a:ext cx="1781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Lars Lindemann</a:t>
            </a:r>
          </a:p>
          <a:p>
            <a:pPr algn="ctr"/>
            <a:r>
              <a:rPr lang="en-US" dirty="0"/>
              <a:t>USC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BB109C-78C2-ED17-D4B6-8ABB8DF0AA66}"/>
              </a:ext>
            </a:extLst>
          </p:cNvPr>
          <p:cNvSpPr txBox="1"/>
          <p:nvPr/>
        </p:nvSpPr>
        <p:spPr>
          <a:xfrm>
            <a:off x="6752273" y="6168179"/>
            <a:ext cx="2012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Georgios </a:t>
            </a:r>
            <a:r>
              <a:rPr lang="en-US" dirty="0" err="1"/>
              <a:t>Fainekos</a:t>
            </a:r>
            <a:endParaRPr lang="en-US" dirty="0"/>
          </a:p>
          <a:p>
            <a:pPr algn="ctr"/>
            <a:r>
              <a:rPr lang="en-US" dirty="0"/>
              <a:t>Toyota Motor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5DBF4A-8AF6-95EB-7816-761AC07BE53E}"/>
              </a:ext>
            </a:extLst>
          </p:cNvPr>
          <p:cNvSpPr txBox="1"/>
          <p:nvPr/>
        </p:nvSpPr>
        <p:spPr>
          <a:xfrm>
            <a:off x="9414145" y="6147199"/>
            <a:ext cx="2855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Vadim </a:t>
            </a:r>
            <a:r>
              <a:rPr lang="en-US" dirty="0" err="1"/>
              <a:t>Indelman</a:t>
            </a:r>
            <a:endParaRPr lang="en-US" dirty="0"/>
          </a:p>
          <a:p>
            <a:pPr algn="ctr"/>
            <a:r>
              <a:rPr lang="en-US" dirty="0"/>
              <a:t>Technion - Israel Inst. Tech.</a:t>
            </a:r>
          </a:p>
        </p:txBody>
      </p:sp>
      <p:pic>
        <p:nvPicPr>
          <p:cNvPr id="18" name="Picture 17" descr="A person standing on rocks with arms crossed next to a statue of a mermaid&#10;&#10;AI-generated content may be incorrect.">
            <a:extLst>
              <a:ext uri="{FF2B5EF4-FFF2-40B4-BE49-F238E27FC236}">
                <a16:creationId xmlns:a16="http://schemas.microsoft.com/office/drawing/2014/main" id="{68922746-EF02-4F15-244D-2497AEA3D1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911" t="13127" r="31911" b="60193"/>
          <a:stretch/>
        </p:blipFill>
        <p:spPr>
          <a:xfrm>
            <a:off x="3726404" y="951093"/>
            <a:ext cx="2261662" cy="2261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9C91D2-67AA-9C54-FFDF-E50FDCE3C9C2}"/>
              </a:ext>
            </a:extLst>
          </p:cNvPr>
          <p:cNvSpPr txBox="1"/>
          <p:nvPr/>
        </p:nvSpPr>
        <p:spPr>
          <a:xfrm>
            <a:off x="6897132" y="3152573"/>
            <a:ext cx="1609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Necmiye </a:t>
            </a:r>
            <a:r>
              <a:rPr lang="en-US" dirty="0" err="1"/>
              <a:t>Ozay</a:t>
            </a:r>
            <a:endParaRPr lang="en-US" dirty="0"/>
          </a:p>
          <a:p>
            <a:pPr algn="ctr"/>
            <a:r>
              <a:rPr lang="en-US" dirty="0"/>
              <a:t>U. of Michigan</a:t>
            </a:r>
          </a:p>
        </p:txBody>
      </p:sp>
    </p:spTree>
    <p:extLst>
      <p:ext uri="{BB962C8B-B14F-4D97-AF65-F5344CB8AC3E}">
        <p14:creationId xmlns:p14="http://schemas.microsoft.com/office/powerpoint/2010/main" val="2025903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42AD8-ED07-2369-B681-68AEBB13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7E180E-79CD-7E21-3274-40CD01C15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556680"/>
              </p:ext>
            </p:extLst>
          </p:nvPr>
        </p:nvGraphicFramePr>
        <p:xfrm>
          <a:off x="26158" y="1025236"/>
          <a:ext cx="12139684" cy="576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954">
                  <a:extLst>
                    <a:ext uri="{9D8B030D-6E8A-4147-A177-3AD203B41FA5}">
                      <a16:colId xmlns:a16="http://schemas.microsoft.com/office/drawing/2014/main" val="4272755533"/>
                    </a:ext>
                  </a:extLst>
                </a:gridCol>
                <a:gridCol w="10298730">
                  <a:extLst>
                    <a:ext uri="{9D8B030D-6E8A-4147-A177-3AD203B41FA5}">
                      <a16:colId xmlns:a16="http://schemas.microsoft.com/office/drawing/2014/main" val="1975950889"/>
                    </a:ext>
                  </a:extLst>
                </a:gridCol>
              </a:tblGrid>
              <a:tr h="339192">
                <a:tc>
                  <a:txBody>
                    <a:bodyPr/>
                    <a:lstStyle/>
                    <a:p>
                      <a:r>
                        <a:rPr lang="en-US" sz="18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Content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945979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r>
                        <a:rPr lang="en-US" sz="1800" dirty="0"/>
                        <a:t>09:00-09:15 AM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Registration, welcome, and opening remarks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506104"/>
                  </a:ext>
                </a:extLst>
              </a:tr>
              <a:tr h="442178">
                <a:tc>
                  <a:txBody>
                    <a:bodyPr/>
                    <a:lstStyle/>
                    <a:p>
                      <a:r>
                        <a:rPr lang="en-US" sz="1800" dirty="0"/>
                        <a:t>09:15-10:00 AM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Andrea Bajcsy </a:t>
                      </a:r>
                      <a:r>
                        <a:rPr lang="en-US" sz="1800"/>
                        <a:t>“Towards "Open-World" Robot Safety: Unifying Generative AI and Control Systems Safety”</a:t>
                      </a:r>
                      <a:endParaRPr lang="en-US" sz="1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352532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r>
                        <a:rPr lang="en-US" sz="1800" dirty="0"/>
                        <a:t>10:00-10:30 AM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Lei Zheng (PhD) </a:t>
                      </a:r>
                      <a:r>
                        <a:rPr lang="en-US" sz="1800" dirty="0"/>
                        <a:t>“Towards Real-time Safe Optimization for Autonomous Vehicles under Uncertainties”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501329"/>
                  </a:ext>
                </a:extLst>
              </a:tr>
              <a:tr h="33919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Coffee Break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042929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r>
                        <a:rPr lang="en-US" sz="1800" dirty="0"/>
                        <a:t>11:00-11:45 AM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Necmiye </a:t>
                      </a:r>
                      <a:r>
                        <a:rPr lang="en-US" sz="1800" b="1" dirty="0" err="1"/>
                        <a:t>Ozay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dirty="0"/>
                        <a:t>“Learning Temporal Logic Constraints from Multi-Modal Human Data”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987127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r>
                        <a:rPr lang="en-US" sz="1800" dirty="0"/>
                        <a:t>11:45-12:30 PM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Luca Laurenti </a:t>
                      </a:r>
                      <a:r>
                        <a:rPr lang="en-US" sz="1800" dirty="0"/>
                        <a:t>“Safety of Stochastic Systems: From Stochastic Barrier Functions to Uncertain Abstractions”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584054"/>
                  </a:ext>
                </a:extLst>
              </a:tr>
              <a:tr h="33919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Lunch Break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345618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r>
                        <a:rPr lang="en-US" sz="1800" dirty="0"/>
                        <a:t>01:45-02:30 PM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Lars Lindemann </a:t>
                      </a:r>
                      <a:r>
                        <a:rPr lang="en-US" sz="1800"/>
                        <a:t>“Safe Control of Learning-Enabled Autonomous Systems using Conformal Prediction”</a:t>
                      </a:r>
                      <a:endParaRPr lang="en-US" sz="1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945511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r>
                        <a:rPr lang="en-US" sz="1800" dirty="0"/>
                        <a:t>02:30-03:30 PM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Poster Session</a:t>
                      </a:r>
                      <a:endParaRPr lang="en-US" sz="18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057601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r>
                        <a:rPr lang="en-US" sz="1800" dirty="0"/>
                        <a:t>03:30-04:15 PM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Ayoung Kim</a:t>
                      </a:r>
                      <a:r>
                        <a:rPr lang="en-US" sz="1800"/>
                        <a:t> “Safety in Robot Navigation using Sensors beyond the Visible Spectrum”</a:t>
                      </a:r>
                      <a:endParaRPr lang="en-US" sz="1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787951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r>
                        <a:rPr lang="en-US" sz="1800" dirty="0"/>
                        <a:t>04:15-05:00 PM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Georgios Fainekos </a:t>
                      </a:r>
                      <a:r>
                        <a:rPr lang="en-US" sz="1800"/>
                        <a:t>“Searching Perception Data Streams For Testing/Training Behaviors”</a:t>
                      </a:r>
                      <a:endParaRPr lang="en-US" sz="1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309567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r>
                        <a:rPr lang="en-US" sz="1800" dirty="0"/>
                        <a:t>05:00-05:15 PM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Vadim Indelman </a:t>
                      </a:r>
                      <a:r>
                        <a:rPr lang="en-US" sz="1800"/>
                        <a:t>“Robot Safety in Partially Observable Domains: Challenges and Opportunities”</a:t>
                      </a:r>
                      <a:endParaRPr lang="en-US" sz="1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739025"/>
                  </a:ext>
                </a:extLst>
              </a:tr>
              <a:tr h="376285">
                <a:tc>
                  <a:txBody>
                    <a:bodyPr/>
                    <a:lstStyle/>
                    <a:p>
                      <a:r>
                        <a:rPr lang="en-US" sz="1800" dirty="0"/>
                        <a:t>05:15-05:30 PM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Asynchronous Q&amp;A and closing remarks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443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16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F5A8-4224-9639-33BF-FD8954C8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Posters (Papers uploaded in website: Check it out!)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CB0E8-FCF8-0438-D621-6B45BA7F8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2615"/>
            <a:ext cx="12191999" cy="5832961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Gilbert Bahati, Aaron Ames, "Safe Set Synthesis with Tunable Boundary Gradients via Poisson Safety Functions"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Lukas Brunke, Yanni Zhang, Ralf Römer, Jack </a:t>
            </a:r>
            <a:r>
              <a:rPr lang="en-US" sz="1600" dirty="0" err="1"/>
              <a:t>Naimer</a:t>
            </a:r>
            <a:r>
              <a:rPr lang="en-US" sz="1600" dirty="0"/>
              <a:t>, Nikola </a:t>
            </a:r>
            <a:r>
              <a:rPr lang="en-US" sz="1600" dirty="0" err="1"/>
              <a:t>Staykov</a:t>
            </a:r>
            <a:r>
              <a:rPr lang="en-US" sz="1600" dirty="0"/>
              <a:t>, </a:t>
            </a:r>
            <a:r>
              <a:rPr lang="en-US" sz="1600" dirty="0" err="1"/>
              <a:t>SiQi</a:t>
            </a:r>
            <a:r>
              <a:rPr lang="en-US" sz="1600" dirty="0"/>
              <a:t> Zhou, Angela P. </a:t>
            </a:r>
            <a:r>
              <a:rPr lang="en-US" sz="1600" dirty="0" err="1"/>
              <a:t>Schoellig</a:t>
            </a:r>
            <a:r>
              <a:rPr lang="en-US" sz="1600" dirty="0"/>
              <a:t> "Semantically Safe Robot Manipulation: From Semantic Scene Understanding to Motion Safeguards"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Aaron O. Feldman, D. Isaiah Harp, Joseph Duncan, Mac Schwager "Conformal Safety Monitoring for Flight Testing: A Case Study in Data-Driven Safety Learning"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Elias </a:t>
            </a:r>
            <a:r>
              <a:rPr lang="en-US" sz="1600" dirty="0" err="1"/>
              <a:t>Fontanari</a:t>
            </a:r>
            <a:r>
              <a:rPr lang="en-US" sz="1600" dirty="0"/>
              <a:t>, Gianni Lunardi, Matteo </a:t>
            </a:r>
            <a:r>
              <a:rPr lang="en-US" sz="1600" dirty="0" err="1"/>
              <a:t>Saveriano</a:t>
            </a:r>
            <a:r>
              <a:rPr lang="en-US" sz="1600" dirty="0"/>
              <a:t>, Andrea Del Prete, "Receding-Constraint and Parallel-Constraint Model Predictive Control: novel methods to enhance Safety in Nonlinear Control"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Sejin Kwon, Sang Jun Lee, </a:t>
            </a:r>
            <a:r>
              <a:rPr lang="en-US" sz="1600" dirty="0" err="1"/>
              <a:t>Wookyong</a:t>
            </a:r>
            <a:r>
              <a:rPr lang="en-US" sz="1600" dirty="0"/>
              <a:t> Kwon, </a:t>
            </a:r>
            <a:r>
              <a:rPr lang="en-US" sz="1600" dirty="0" err="1"/>
              <a:t>Yongsik</a:t>
            </a:r>
            <a:r>
              <a:rPr lang="en-US" sz="1600" dirty="0"/>
              <a:t> Jin, "Event-Triggered Deep Q-Network Control for Driving Safety and Performance in Vision-Based Autonomous Vehicles"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Yong-Hoon Lee, </a:t>
            </a:r>
            <a:r>
              <a:rPr lang="en-US" sz="1600" dirty="0" err="1"/>
              <a:t>Keuntae</a:t>
            </a:r>
            <a:r>
              <a:rPr lang="en-US" sz="1600" dirty="0"/>
              <a:t> Kim, </a:t>
            </a:r>
            <a:r>
              <a:rPr lang="en-US" sz="1600" dirty="0" err="1"/>
              <a:t>Jaehyun</a:t>
            </a:r>
            <a:r>
              <a:rPr lang="en-US" sz="1600" dirty="0"/>
              <a:t> Park, Chung Hyuk Park, Hae-Won Park, "Soft Contact Model for Robust Locomotion of Legged Robots"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/>
              <a:t>Xusheng</a:t>
            </a:r>
            <a:r>
              <a:rPr lang="en-US" sz="1600" dirty="0"/>
              <a:t> Luo, </a:t>
            </a:r>
            <a:r>
              <a:rPr lang="en-US" sz="1600" dirty="0" err="1"/>
              <a:t>Changliu</a:t>
            </a:r>
            <a:r>
              <a:rPr lang="en-US" sz="1600" dirty="0"/>
              <a:t> Liu, "Hierarchical Temporal Logic Specifications for Abstract Safety Tasks"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Federico Masiero*, Sandro Ferrari*, Giuliano Giampietro, Marilena Vendittelli, and Lorenzo Masia, "A Collaborative Robot with Magnetic Perception"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Evangelos </a:t>
            </a:r>
            <a:r>
              <a:rPr lang="en-US" sz="1600" dirty="0" err="1"/>
              <a:t>Psomiadis</a:t>
            </a:r>
            <a:r>
              <a:rPr lang="en-US" sz="1600" dirty="0"/>
              <a:t>, Panagiotis </a:t>
            </a:r>
            <a:r>
              <a:rPr lang="en-US" sz="1600" dirty="0" err="1"/>
              <a:t>Tsiotras</a:t>
            </a:r>
            <a:r>
              <a:rPr lang="en-US" sz="1600" dirty="0"/>
              <a:t>, "Hierarchical Semantic Path-Planning in 3D Scene Graphs"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Xinyi Wang, </a:t>
            </a:r>
            <a:r>
              <a:rPr lang="en-US" sz="1600" dirty="0" err="1"/>
              <a:t>Taekyung</a:t>
            </a:r>
            <a:r>
              <a:rPr lang="en-US" sz="1600" dirty="0"/>
              <a:t> Kim, Bardh Hoxha, Georgios </a:t>
            </a:r>
            <a:r>
              <a:rPr lang="en-US" sz="1600" dirty="0" err="1"/>
              <a:t>Fainekos</a:t>
            </a:r>
            <a:r>
              <a:rPr lang="en-US" sz="1600" dirty="0"/>
              <a:t>, Dimitra Panagou, "Adaptive Risk Control for Social Navigation in Uncertain Crowded Environments"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Lizhi Yang, Blake Werner, Ryan Kazuo Cosner, David </a:t>
            </a:r>
            <a:r>
              <a:rPr lang="en-US" sz="1600" dirty="0" err="1"/>
              <a:t>Fridovich</a:t>
            </a:r>
            <a:r>
              <a:rPr lang="en-US" sz="1600" dirty="0"/>
              <a:t>-Keil, Preston Culbertson, Aaron Ames, "Towards Dynamical Safety on Humanoids with Stochastic Controllers with SHIELD"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/>
              <a:t>Zhouyu</a:t>
            </a:r>
            <a:r>
              <a:rPr lang="en-US" sz="1600" dirty="0"/>
              <a:t> Zhang, Chih-Yuan Chiu, and Glen Chou, "Constraint Learning in Multi-Agent Dynamic Games from Demonstrations of Local Nash Interactions"</a:t>
            </a:r>
          </a:p>
        </p:txBody>
      </p:sp>
    </p:spTree>
    <p:extLst>
      <p:ext uri="{BB962C8B-B14F-4D97-AF65-F5344CB8AC3E}">
        <p14:creationId xmlns:p14="http://schemas.microsoft.com/office/powerpoint/2010/main" val="3163393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1830-B9F4-8813-658C-03C9A478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7D89F-0D17-07D8-4ABA-5DF08C200346}"/>
              </a:ext>
            </a:extLst>
          </p:cNvPr>
          <p:cNvSpPr txBox="1"/>
          <p:nvPr/>
        </p:nvSpPr>
        <p:spPr>
          <a:xfrm>
            <a:off x="793595" y="1492282"/>
            <a:ext cx="1098395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Andrea</a:t>
            </a:r>
            <a:r>
              <a:rPr lang="en-US" dirty="0"/>
              <a:t>: To avoid constructing a complicated state space and dynamics, encode visual observations in latent space and construct safety value function in latent space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Andrea</a:t>
            </a:r>
            <a:r>
              <a:rPr lang="en-US" dirty="0"/>
              <a:t>: You cannot safeguard against what you cannot predict. Use epistemic uncertainty of latent world model to keep the state in distribution.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11D28-01F4-EF46-06C9-7ABA60DA6443}"/>
              </a:ext>
            </a:extLst>
          </p:cNvPr>
          <p:cNvSpPr txBox="1"/>
          <p:nvPr/>
        </p:nvSpPr>
        <p:spPr>
          <a:xfrm>
            <a:off x="604024" y="1025236"/>
            <a:ext cx="73690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Session 1: Capturing “Intangible” Safety Specifications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249A2-44E9-EBD0-7EB3-6A63EFCB7CC7}"/>
              </a:ext>
            </a:extLst>
          </p:cNvPr>
          <p:cNvSpPr txBox="1"/>
          <p:nvPr/>
        </p:nvSpPr>
        <p:spPr>
          <a:xfrm>
            <a:off x="793595" y="4103156"/>
            <a:ext cx="10983950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Necmiye</a:t>
            </a:r>
            <a:r>
              <a:rPr lang="en-US" dirty="0"/>
              <a:t>: We should not only be learning models from data. </a:t>
            </a:r>
            <a:r>
              <a:rPr lang="en-US" b="1" dirty="0"/>
              <a:t>Specifications matter!!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Necmiye</a:t>
            </a:r>
            <a:r>
              <a:rPr lang="en-US" dirty="0"/>
              <a:t>: Optimality is a strong prior when learning from limited data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Necmiye</a:t>
            </a:r>
            <a:r>
              <a:rPr lang="en-US" dirty="0"/>
              <a:t>: Learning multi-stage tasks for stochastic systems -- memory structure matters. Reward machines can be used to capture rewards.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Necmiye</a:t>
            </a:r>
            <a:r>
              <a:rPr lang="en-US" dirty="0"/>
              <a:t>: Combining human feedback and logic increases expressiveness without sacrificing correctness. Preference ranking enables learning weighted temporal logics such that induced quantitative semantics agree with the desired human ranking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CE528-8FDA-EC50-1655-8E756BD7EA45}"/>
              </a:ext>
            </a:extLst>
          </p:cNvPr>
          <p:cNvSpPr txBox="1"/>
          <p:nvPr/>
        </p:nvSpPr>
        <p:spPr>
          <a:xfrm>
            <a:off x="793595" y="3035049"/>
            <a:ext cx="1098395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Lei</a:t>
            </a:r>
            <a:r>
              <a:rPr lang="en-US" dirty="0"/>
              <a:t>: Safety problems can be decomposed into subproblems via ADMM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Lei</a:t>
            </a:r>
            <a:r>
              <a:rPr lang="en-US" dirty="0"/>
              <a:t>: We need to have several contingency plans in case unexpected conditions occur</a:t>
            </a:r>
          </a:p>
        </p:txBody>
      </p:sp>
    </p:spTree>
    <p:extLst>
      <p:ext uri="{BB962C8B-B14F-4D97-AF65-F5344CB8AC3E}">
        <p14:creationId xmlns:p14="http://schemas.microsoft.com/office/powerpoint/2010/main" val="2836078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2464</TotalTime>
  <Words>1352</Words>
  <Application>Microsoft Office PowerPoint</Application>
  <PresentationFormat>Widescreen</PresentationFormat>
  <Paragraphs>148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Cambria Math</vt:lpstr>
      <vt:lpstr>Office Theme</vt:lpstr>
      <vt:lpstr>ICRA 2025 Workshop on  Robot Safety under Uncertainty from “Intangible” Specifications  </vt:lpstr>
      <vt:lpstr>Workshop’s Scope</vt:lpstr>
      <vt:lpstr>Learning Safety from Demonstrations</vt:lpstr>
      <vt:lpstr>Natural Language with Logic</vt:lpstr>
      <vt:lpstr>Semantics and Perception Uncertainty</vt:lpstr>
      <vt:lpstr>Invited Speakers</vt:lpstr>
      <vt:lpstr>Schedule</vt:lpstr>
      <vt:lpstr>Posters (Papers uploaded in website: Check it out!)</vt:lpstr>
      <vt:lpstr>Closing Remarks</vt:lpstr>
      <vt:lpstr>Closing Remarks</vt:lpstr>
      <vt:lpstr>Closing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Shumon Koga</dc:creator>
  <cp:lastModifiedBy>Nikolay Atanasov</cp:lastModifiedBy>
  <cp:revision>123</cp:revision>
  <dcterms:created xsi:type="dcterms:W3CDTF">2025-05-17T06:50:20Z</dcterms:created>
  <dcterms:modified xsi:type="dcterms:W3CDTF">2025-05-20T04:12:54Z</dcterms:modified>
</cp:coreProperties>
</file>